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08-11-2021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pUAsdZiDu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0" y="5715000"/>
            <a:ext cx="4071938" cy="857250"/>
          </a:xfrm>
        </p:spPr>
        <p:txBody>
          <a:bodyPr>
            <a:normAutofit fontScale="85000" lnSpcReduction="20000"/>
          </a:bodyPr>
          <a:lstStyle/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Dr.Gopika.R.S</a:t>
            </a:r>
            <a:endParaRPr lang="en-US" sz="1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 &amp; Head ,Dept of Pathology</a:t>
            </a:r>
          </a:p>
          <a:p>
            <a:pPr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SKHMC</a:t>
            </a:r>
            <a:endParaRPr lang="en-US" sz="1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>
            <a:normAutofit/>
          </a:bodyPr>
          <a:lstStyle/>
          <a:p>
            <a:r>
              <a:rPr smtClean="0">
                <a:solidFill>
                  <a:schemeClr val="bg1"/>
                </a:solidFill>
                <a:latin typeface="Bahnschrift" pitchFamily="34" charset="0"/>
              </a:rPr>
              <a:t>Breast cancer –pathology </a:t>
            </a:r>
            <a:r>
              <a:rPr smtClean="0">
                <a:solidFill>
                  <a:srgbClr val="00B050"/>
                </a:solidFill>
                <a:latin typeface="Bauhaus 93" pitchFamily="82" charset="0"/>
              </a:rPr>
              <a:t/>
            </a:r>
            <a:br>
              <a:rPr smtClean="0">
                <a:solidFill>
                  <a:srgbClr val="00B050"/>
                </a:solidFill>
                <a:latin typeface="Bauhaus 93" pitchFamily="82" charset="0"/>
              </a:rPr>
            </a:br>
            <a:endParaRPr lang="en-AU" alt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Paget’s Disease</a:t>
            </a:r>
          </a:p>
        </p:txBody>
      </p:sp>
      <p:sp>
        <p:nvSpPr>
          <p:cNvPr id="31747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Uncommon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Usually involves the nipple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associated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 an underlying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intraductal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or invasive carcinoma.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About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30% of patients have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node metastasis at diagnosis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Paget's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71625"/>
            <a:ext cx="9144000" cy="4883150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Seen as thickened, sometimes pigmented,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eczematoid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erythematous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weeping or crusted lesion with irregular borders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lesion is limited to the nipple or extended to the areola, and in advanced cases -involve the surrounding skin.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surface of the lesion is occasionally slightly infiltrated.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Histologically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vacuolated cells are seen in the epidermis of the nipple and result in an eczematous dermatitis of the nipple.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Invasive Breast Cancers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0" y="1882775"/>
            <a:ext cx="9144000" cy="4975225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Favorable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types (85% 5-year survival rate)</a:t>
            </a:r>
          </a:p>
          <a:p>
            <a:pPr marL="822960" lvl="2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Tubular carcinoma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grade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intra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ductal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colloid or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mucinous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carcinoma, and papillary carcinoma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 favorable types</a:t>
            </a:r>
          </a:p>
          <a:p>
            <a:pPr marL="822960" lvl="2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Medullary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, invasive lobular, and invasive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ductal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</a:t>
            </a:r>
          </a:p>
          <a:p>
            <a:pPr marL="822960" lvl="2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54113" y="785813"/>
            <a:ext cx="7772400" cy="814387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</a:rPr>
              <a:t>Favorable </a:t>
            </a:r>
            <a:r>
              <a:rPr lang="en-US" sz="3600" dirty="0" err="1">
                <a:solidFill>
                  <a:schemeClr val="bg1"/>
                </a:solidFill>
              </a:rPr>
              <a:t>histologic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types-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Tubular carcinoma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928688" y="1571625"/>
            <a:ext cx="7758112" cy="488315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             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rare, 2% of all breast cancers.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cancer cells look tube-like when examined under a microscope.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low grade and slow growing.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Generally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diagnosed by mammography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Mucinous (colloid) carcinoma</a:t>
            </a:r>
            <a:r>
              <a:rPr lang="en-US" b="1" smtClean="0">
                <a:solidFill>
                  <a:schemeClr val="bg1"/>
                </a:solidFill>
              </a:rPr>
              <a:t/>
            </a:r>
            <a:br>
              <a:rPr lang="en-US" b="1" smtClean="0">
                <a:solidFill>
                  <a:schemeClr val="bg1"/>
                </a:solidFill>
              </a:rPr>
            </a:b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 rare type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 than 2% of all breast cancers.  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begins in the duct of the breast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Bulky,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mucinous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tumor with characteristic microscopic features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elderly population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154113" y="714375"/>
            <a:ext cx="7772400" cy="885825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Papillary carcinoma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82775"/>
            <a:ext cx="9144000" cy="4572000"/>
          </a:xfrm>
        </p:spPr>
        <p:txBody>
          <a:bodyPr>
            <a:noAutofit/>
          </a:bodyPr>
          <a:lstStyle/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1-2% of breast cancers.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well-defined border and is made up of small, finger-like projections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seventh decade .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slowly progressive disease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14500" y="457200"/>
            <a:ext cx="7429500" cy="11430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 Favorable Histologic Types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0" y="1882775"/>
            <a:ext cx="9144000" cy="45720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4000" b="1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Medullary</a:t>
            </a:r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carcinoma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% of all invasive breast cancers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Soft, hemorrhagic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bulky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Diagnosed microscopically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lymphocytic infiltration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Metastases to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nodes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Invasive ductal carcinoma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882775"/>
            <a:ext cx="9144000" cy="45720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Carcinomas of "no special type" or "not otherwise specified" are synonyms for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ductal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carcinomas.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majority (70% to 80%) of cancers fall into this group.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Microscopic</a:t>
            </a:r>
            <a:r>
              <a:rPr lang="en-US" smtClean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2143125"/>
            <a:ext cx="78581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formation of solid nests, cords, gland-like structures and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intraductal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growth pattern of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anaplastic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tumour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cells.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There is infiltration of densely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collagenised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stroma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by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tumour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 cells in a haphazard manner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Invasive lobular carcinoma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981200"/>
            <a:ext cx="8572500" cy="41148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multi centric and bilateral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cells invade individually into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stroma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arranged  in strands or chains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metastasize to CSF ,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serosal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surfaces, GIT, ovary and uterus, and bone marrow</a:t>
            </a:r>
            <a:b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these carcinomas express hormone receptors.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Carcinoma of breast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Cancer of the breast affects the left breast slightly more often than the right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Risk factors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Increased age,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family history of  breast, ovary, or endometrial cancer, 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&gt;30 age at first pregnancy,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high socioeconomic status,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nulliparity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early menarche, and late menopause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GROSS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varies from a well-defined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scirrhous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mass to a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poorlydefined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area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induration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usually remain undetected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by inspection as well as palpation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000250" y="571500"/>
            <a:ext cx="7143750" cy="1000125"/>
          </a:xfrm>
        </p:spPr>
        <p:txBody>
          <a:bodyPr/>
          <a:lstStyle/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Microscopic 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63" y="2000250"/>
            <a:ext cx="8643937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Tumour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cells -round and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regular with very little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pleomorphism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and infrequent Mitoses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Arrangement - single file (Indian file) linear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arrangement of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stromal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infiltration by the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tumour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cells</a:t>
            </a:r>
          </a:p>
          <a:p>
            <a:pPr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Or arranged concentrically around 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154113" y="550863"/>
            <a:ext cx="7772400" cy="1020762"/>
          </a:xfrm>
        </p:spPr>
        <p:txBody>
          <a:bodyPr/>
          <a:lstStyle/>
          <a:p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Inflammatory carcinoma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0" y="1857375"/>
            <a:ext cx="9144000" cy="5724525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1.5-3% of breast cancers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Characteristic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peau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d’orange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and skin ridging with or without a palpable mass.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Disease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progresses rapidly, and more than 75% of patients present with palpable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nodes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0" y="1571625"/>
            <a:ext cx="9144000" cy="4883150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Mammogram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Fine-needle </a:t>
            </a: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aspiration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Core-needle </a:t>
            </a: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biopsy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Incisional</a:t>
            </a:r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biopsy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u="sng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Excisional</a:t>
            </a:r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biopsy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Molecular – receptors 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HER2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</a:t>
            </a:r>
            <a:r>
              <a:rPr lang="en-US" sz="2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,ER/PR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3429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Staging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1714500"/>
            <a:ext cx="8715375" cy="51435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Tumor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T1 = Tumor &lt; 2 cm. in greatest dimension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T2 = Tumor &gt; 2 cm. but &lt; 5 cm.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T3 = Tumor &gt; 5 cm. in greatest dimension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T4 = Tumor of any size with direct extension to chest   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Tx/>
              <a:buNone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wall or skin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Regional Lymph Nodes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N0 = No palpable </a:t>
            </a:r>
            <a:r>
              <a:rPr lang="en-US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nodes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N1 = Metastases to movable </a:t>
            </a:r>
            <a:r>
              <a:rPr lang="en-US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nodes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N2 = Metastases to fixed, matted </a:t>
            </a:r>
            <a:r>
              <a:rPr lang="en-US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nodes</a:t>
            </a:r>
          </a:p>
          <a:p>
            <a:pPr marL="274320" indent="-274320" fontAlgn="auto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Distant Metastases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M0 = No distant metastases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M1 = Distant metastases including </a:t>
            </a:r>
            <a:r>
              <a:rPr lang="en-US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ipsilateral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Tx/>
              <a:buNone/>
              <a:defRPr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0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supraclavicular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nodes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88"/>
            <a:ext cx="8229600" cy="619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solidFill>
                  <a:schemeClr val="bg1"/>
                </a:solidFill>
              </a:rPr>
              <a:t>c/m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71625"/>
            <a:ext cx="9144000" cy="4883150"/>
          </a:xfrm>
        </p:spPr>
        <p:txBody>
          <a:bodyPr>
            <a:noAutofit/>
          </a:bodyPr>
          <a:lstStyle/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Asymptomatic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Lumps</a:t>
            </a:r>
          </a:p>
          <a:p>
            <a:pPr marL="822960" lvl="2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Presenting symptom in 85% of patients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Pain</a:t>
            </a:r>
          </a:p>
          <a:p>
            <a:pPr marL="822960" lvl="2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Must completely evaluate to rule out carcinoma</a:t>
            </a:r>
          </a:p>
          <a:p>
            <a:pPr marL="548640" lvl="1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Metastatic disease</a:t>
            </a:r>
          </a:p>
          <a:p>
            <a:pPr marL="822960" lvl="2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Axillary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nodes</a:t>
            </a:r>
          </a:p>
          <a:p>
            <a:pPr marL="822960" lvl="2" fontAlgn="auto">
              <a:lnSpc>
                <a:spcPct val="80000"/>
              </a:lnSpc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Distant organ symptoms, such as neurological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 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smtClean="0">
                <a:hlinkClick r:id="rId2"/>
              </a:rPr>
              <a:t>https://www.youtube.com/watch?v=TpUAsdZiDuM</a:t>
            </a:r>
            <a:endParaRPr lang="en-US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Risk factors </a:t>
            </a:r>
            <a:endParaRPr lang="en-US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8315325" cy="41148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Genetic mutations-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BRCA 1 gene(DNA repair Gene) on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17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BRCA 2 gene located on chromosome 13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p53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tumour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suppressor gene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Histological Classification of Breast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1981200"/>
            <a:ext cx="8715375" cy="4114800"/>
          </a:xfrm>
        </p:spPr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Histogenesis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duct, lobule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acini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Histologic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Characteristic –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adenocarecinoma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epidermoid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CA, etc.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Gross Characteristic –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Scirrhous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colloid,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medullary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papillary, tubular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Invasive Criteria –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In-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situ,Infiltrating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Types  of carcinoma of the breast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54575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Noninvasive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Ductal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 in situ (DCIS)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Lobular carcinoma in situ (LCIS)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Invasive (infiltrating)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Invasive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ductal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 ("not otherwise specified")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Invasive lobular carcinoma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Medullary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Colloid carcinoma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mucinous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carcinoma)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Tubular carcinoma ,Papillary carcinoma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Other types 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Carcinoma breast </a:t>
            </a:r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38450" y="2824163"/>
            <a:ext cx="3924300" cy="1819275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Ductal Carcinoma in Situ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228600" y="1882775"/>
            <a:ext cx="8686800" cy="45720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Seen as micro calcifications on mammogram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Confined to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ductal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cells.</a:t>
            </a: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 invasion of the underlying basement membrane.</a:t>
            </a:r>
          </a:p>
          <a:p>
            <a:pPr marL="548640" lvl="1" fontAlgn="auto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315" name="Picture 2" descr="C:\Users\user\Desktop\1637_Breast_DCIS_and_Normal_Mid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Lobular Carcinoma in Situ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Not detectable on mammography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commonly found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incidentally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820</Words>
  <Application>Microsoft Office PowerPoint</Application>
  <PresentationFormat>On-screen Show (4:3)</PresentationFormat>
  <Paragraphs>148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Breast cancer –pathology  </vt:lpstr>
      <vt:lpstr>Carcinoma of breast </vt:lpstr>
      <vt:lpstr>Risk factors </vt:lpstr>
      <vt:lpstr>Histological Classification of Breast Cancer</vt:lpstr>
      <vt:lpstr>Types  of carcinoma of the breast</vt:lpstr>
      <vt:lpstr>Carcinoma breast </vt:lpstr>
      <vt:lpstr>Ductal Carcinoma in Situ</vt:lpstr>
      <vt:lpstr>Slide 8</vt:lpstr>
      <vt:lpstr>Lobular Carcinoma in Situ</vt:lpstr>
      <vt:lpstr>Paget’s Disease</vt:lpstr>
      <vt:lpstr>Paget's disease</vt:lpstr>
      <vt:lpstr>Invasive Breast Cancers</vt:lpstr>
      <vt:lpstr>Favorable histologic types-  Tubular carcinoma  </vt:lpstr>
      <vt:lpstr>Mucinous (colloid) carcinoma </vt:lpstr>
      <vt:lpstr>Papillary carcinoma </vt:lpstr>
      <vt:lpstr>Less Favorable Histologic Types</vt:lpstr>
      <vt:lpstr>Invasive ductal carcinoma</vt:lpstr>
      <vt:lpstr>Microscopic </vt:lpstr>
      <vt:lpstr>Invasive lobular carcinoma</vt:lpstr>
      <vt:lpstr>GROSS </vt:lpstr>
      <vt:lpstr>Microscopic </vt:lpstr>
      <vt:lpstr>Inflammatory carcinoma</vt:lpstr>
      <vt:lpstr>Diagnosis</vt:lpstr>
      <vt:lpstr>Staging</vt:lpstr>
      <vt:lpstr>c/m </vt:lpstr>
      <vt:lpstr>Refer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Breast cancer –pathology  </dc:title>
  <dc:creator>New</dc:creator>
  <cp:lastModifiedBy>New</cp:lastModifiedBy>
  <cp:revision>2</cp:revision>
  <dcterms:created xsi:type="dcterms:W3CDTF">2006-08-16T00:00:00Z</dcterms:created>
  <dcterms:modified xsi:type="dcterms:W3CDTF">2021-11-08T11:04:25Z</dcterms:modified>
</cp:coreProperties>
</file>